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1" r:id="rId9"/>
    <p:sldId id="267" r:id="rId10"/>
    <p:sldId id="262" r:id="rId11"/>
    <p:sldId id="268" r:id="rId12"/>
    <p:sldId id="269" r:id="rId13"/>
    <p:sldId id="270" r:id="rId14"/>
    <p:sldId id="271" r:id="rId15"/>
    <p:sldId id="264" r:id="rId16"/>
    <p:sldId id="263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90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08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18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94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22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54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52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6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52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09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3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D5E7-7759-4AA1-B18A-CD56A667F6B9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581A-C1D3-41E9-8D60-9504ADD4FB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34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644" y="3092484"/>
            <a:ext cx="2354576" cy="33467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04316" y="1622738"/>
            <a:ext cx="5160135" cy="1260229"/>
          </a:xfrm>
        </p:spPr>
        <p:txBody>
          <a:bodyPr/>
          <a:lstStyle/>
          <a:p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富士根南支部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64956" y="3928824"/>
            <a:ext cx="9144000" cy="2627290"/>
          </a:xfrm>
        </p:spPr>
        <p:txBody>
          <a:bodyPr>
            <a:noAutofit/>
          </a:bodyPr>
          <a:lstStyle/>
          <a:p>
            <a:r>
              <a:rPr kumimoji="1" lang="ja-JP" altLang="en-US" sz="15000" dirty="0">
                <a:ea typeface="ふみゴシック" panose="03000509000000000000" pitchFamily="65" charset="-128"/>
              </a:rPr>
              <a:t>活動報告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08" y="288066"/>
            <a:ext cx="8301660" cy="133467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3" y="3259910"/>
            <a:ext cx="1658112" cy="334670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11" y="288066"/>
            <a:ext cx="2982009" cy="1983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6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２）地域支え合い活動推進事業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5156" y="1864261"/>
            <a:ext cx="11410682" cy="4613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　趣旨）　高齢者が、世代を超えてお互いを支え合う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事業内容）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（１）安心・安全ネットワーク構築事業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</a:t>
            </a:r>
            <a:r>
              <a:rPr kumimoji="1" lang="en-US" altLang="ja-JP" sz="2400" dirty="0"/>
              <a:t>※</a:t>
            </a:r>
            <a:r>
              <a:rPr kumimoji="1" lang="ja-JP" altLang="en-US" sz="2400" dirty="0"/>
              <a:t>地域高齢者同士の絆を高め、安全・安心なまちづくり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dirty="0"/>
              <a:t>　　　　（２）地域環境改善推進事業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</a:t>
            </a:r>
            <a:r>
              <a:rPr kumimoji="1" lang="en-US" altLang="ja-JP" sz="2400" dirty="0"/>
              <a:t>※</a:t>
            </a:r>
            <a:r>
              <a:rPr kumimoji="1" lang="ja-JP" altLang="en-US" sz="2400" dirty="0"/>
              <a:t>高齢者自身又は世代間連帯により、地域環境改善に取り組む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根南支部会員の協力にて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シニア学校応援団</a:t>
            </a:r>
            <a:r>
              <a:rPr kumimoji="1" lang="en-US" altLang="ja-JP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として、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</a:t>
            </a:r>
            <a:r>
              <a:rPr lang="ja-JP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学校応援団</a:t>
            </a:r>
            <a:r>
              <a:rPr kumimoji="1" lang="en-US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を手伝う</a:t>
            </a:r>
            <a:r>
              <a:rPr kumimoji="1"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847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2268373" y="5538097"/>
            <a:ext cx="200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</a:rPr>
              <a:t>目的；</a:t>
            </a:r>
            <a:r>
              <a:rPr kumimoji="1" lang="ja-JP" altLang="en-US" sz="1600" dirty="0"/>
              <a:t>学校における</a:t>
            </a:r>
            <a:endParaRPr kumimoji="1" lang="en-US" altLang="ja-JP" sz="1600" dirty="0"/>
          </a:p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生活の安全・安心</a:t>
            </a:r>
            <a:endParaRPr lang="en-US" altLang="ja-JP" sz="16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1600" dirty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安定した環境づくり</a:t>
            </a:r>
            <a:r>
              <a:rPr kumimoji="1" lang="ja-JP" altLang="en-US" sz="1400" dirty="0"/>
              <a:t>　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529" y="148105"/>
            <a:ext cx="4416382" cy="1051551"/>
          </a:xfrm>
          <a:solidFill>
            <a:srgbClr val="002060"/>
          </a:solidFill>
        </p:spPr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地域支え合い・・・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35650" y="2606086"/>
            <a:ext cx="5061398" cy="3785652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応援内容；</a:t>
            </a:r>
            <a:endParaRPr kumimoji="1" lang="en-US" altLang="ja-JP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lang="en-US" altLang="ja-JP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・環境整備応援</a:t>
            </a:r>
            <a:endParaRPr kumimoji="1" lang="en-US" altLang="ja-JP" sz="2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・クラブ活動応援</a:t>
            </a:r>
            <a:endParaRPr lang="en-US" altLang="ja-JP" sz="2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・家庭科授業応援</a:t>
            </a:r>
            <a:endParaRPr kumimoji="1" lang="en-US" altLang="ja-JP" sz="2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・その他</a:t>
            </a:r>
            <a:endParaRPr lang="en-US" altLang="ja-JP" sz="2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授業見守り、下校時の見守り</a:t>
            </a:r>
            <a:endParaRPr kumimoji="1" lang="en-US" altLang="ja-JP" sz="2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2800" dirty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学校からの依頼事項</a:t>
            </a:r>
            <a:endParaRPr kumimoji="1" lang="ja-JP" altLang="en-US" sz="2800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172755" y="2859109"/>
            <a:ext cx="1442433" cy="3026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</a:t>
            </a:r>
            <a:endParaRPr kumimoji="1" lang="en-US" altLang="ja-JP" sz="3600" dirty="0"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36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校</a:t>
            </a:r>
          </a:p>
        </p:txBody>
      </p:sp>
      <p:sp>
        <p:nvSpPr>
          <p:cNvPr id="6" name="円/楕円 5"/>
          <p:cNvSpPr/>
          <p:nvPr/>
        </p:nvSpPr>
        <p:spPr>
          <a:xfrm>
            <a:off x="959478" y="2859109"/>
            <a:ext cx="1442433" cy="30265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保護者</a:t>
            </a:r>
          </a:p>
        </p:txBody>
      </p:sp>
      <p:sp>
        <p:nvSpPr>
          <p:cNvPr id="7" name="左右矢印 6"/>
          <p:cNvSpPr/>
          <p:nvPr/>
        </p:nvSpPr>
        <p:spPr>
          <a:xfrm>
            <a:off x="2401911" y="4031087"/>
            <a:ext cx="1770844" cy="854191"/>
          </a:xfrm>
          <a:prstGeom prst="left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連帯・協力</a:t>
            </a:r>
          </a:p>
        </p:txBody>
      </p:sp>
      <p:sp>
        <p:nvSpPr>
          <p:cNvPr id="8" name="円/楕円 7"/>
          <p:cNvSpPr/>
          <p:nvPr/>
        </p:nvSpPr>
        <p:spPr>
          <a:xfrm>
            <a:off x="426074" y="1352282"/>
            <a:ext cx="5691391" cy="5357611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83346" y="1841679"/>
            <a:ext cx="2704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</a:t>
            </a:r>
            <a:endParaRPr lang="en-US" altLang="ja-JP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学校応援団</a:t>
            </a:r>
            <a:r>
              <a:rPr kumimoji="1" lang="en-US" altLang="ja-JP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endParaRPr kumimoji="1" lang="ja-JP" altLang="en-US" sz="28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687910" y="143809"/>
            <a:ext cx="3102737" cy="10515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bg1"/>
                </a:solidFill>
              </a:rPr>
              <a:t>学校応援団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72" y="0"/>
            <a:ext cx="6763894" cy="6858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297425" y="0"/>
            <a:ext cx="264687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7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スーパーシニア</a:t>
            </a:r>
            <a:endParaRPr kumimoji="1" lang="en-US" altLang="ja-JP" sz="7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88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学校応援団</a:t>
            </a:r>
            <a:endParaRPr kumimoji="1" lang="ja-JP" altLang="en-US" sz="8800" dirty="0">
              <a:solidFill>
                <a:srgbClr val="7030A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5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5" y="1444044"/>
            <a:ext cx="3151029" cy="236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37174"/>
            <a:ext cx="10224343" cy="1141703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６</a:t>
            </a:r>
            <a:r>
              <a:rPr kumimoji="1" lang="ja-JP" altLang="en-US" sz="5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月の</a:t>
            </a:r>
            <a:r>
              <a:rPr kumimoji="1" lang="en-US" altLang="ja-JP" sz="5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『</a:t>
            </a:r>
            <a:r>
              <a:rPr kumimoji="1" lang="ja-JP" altLang="en-US" sz="5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花植え、草刈り応援</a:t>
            </a:r>
            <a:r>
              <a:rPr kumimoji="1" lang="en-US" altLang="ja-JP" sz="5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』</a:t>
            </a:r>
            <a:r>
              <a:rPr kumimoji="1" lang="ja-JP" altLang="en-US" sz="5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風景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91" y="1444044"/>
            <a:ext cx="3151029" cy="236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97" y="1455313"/>
            <a:ext cx="3174641" cy="2380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53" y="4000813"/>
            <a:ext cx="3689800" cy="276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14" y="3990845"/>
            <a:ext cx="3705892" cy="2779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71" y="3949790"/>
            <a:ext cx="2086969" cy="277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テキスト ボックス 11"/>
          <p:cNvSpPr txBox="1"/>
          <p:nvPr/>
        </p:nvSpPr>
        <p:spPr>
          <a:xfrm>
            <a:off x="376535" y="1455313"/>
            <a:ext cx="461665" cy="22151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作業前</a:t>
            </a:r>
            <a:r>
              <a:rPr kumimoji="1" lang="ja-JP" altLang="en-US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ミーティング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454399" y="1455313"/>
            <a:ext cx="461665" cy="14037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花植え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作業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52921" y="1444044"/>
            <a:ext cx="461665" cy="2392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草取り　</a:t>
            </a:r>
            <a:r>
              <a:rPr lang="ja-JP" altLang="en-US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たいへん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！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067507" y="4375913"/>
            <a:ext cx="738664" cy="2392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校庭の土手も</a:t>
            </a:r>
            <a:endParaRPr lang="en-US" altLang="ja-JP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きれいになりました</a:t>
            </a:r>
            <a:endParaRPr lang="en-US" altLang="ja-JP" dirty="0">
              <a:solidFill>
                <a:schemeClr val="accent6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9453" y="4000813"/>
            <a:ext cx="738664" cy="2767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一年生に花植え作業指導</a:t>
            </a:r>
            <a:endParaRPr lang="en-US" altLang="ja-JP" dirty="0">
              <a:latin typeface="江戸勘亭流Ｐ" panose="03000A00000000000000" pitchFamily="66" charset="-128"/>
              <a:ea typeface="江戸勘亭流Ｐ" panose="03000A00000000000000" pitchFamily="66" charset="-128"/>
            </a:endParaRPr>
          </a:p>
          <a:p>
            <a:r>
              <a:rPr kumimoji="1" lang="ja-JP" altLang="en-US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</a:t>
            </a:r>
            <a:r>
              <a:rPr kumimoji="1" lang="ja-JP" altLang="en-US" dirty="0">
                <a:solidFill>
                  <a:schemeClr val="accent4">
                    <a:lumMod val="75000"/>
                  </a:schemeClr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花はやさしく植えてね</a:t>
            </a:r>
          </a:p>
        </p:txBody>
      </p:sp>
    </p:spTree>
    <p:extLst>
      <p:ext uri="{BB962C8B-B14F-4D97-AF65-F5344CB8AC3E}">
        <p14:creationId xmlns:p14="http://schemas.microsoft.com/office/powerpoint/2010/main" val="197564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67918" cy="1325563"/>
          </a:xfrm>
        </p:spPr>
        <p:txBody>
          <a:bodyPr/>
          <a:lstStyle/>
          <a:p>
            <a:r>
              <a:rPr kumimoji="1" lang="ja-JP" altLang="en-US" dirty="0"/>
              <a:t>②地域に根差した</a:t>
            </a:r>
            <a:r>
              <a:rPr kumimoji="1" lang="en-US" altLang="ja-JP" dirty="0"/>
              <a:t>【</a:t>
            </a:r>
            <a:r>
              <a:rPr kumimoji="1" lang="ja-JP" altLang="en-US" dirty="0"/>
              <a:t>活動支援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38579" y="1690688"/>
            <a:ext cx="9003224" cy="5004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　動　内　容</a:t>
            </a:r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・区民館の清掃　・区民館トイレ掃除　　　　</a:t>
            </a:r>
            <a:endParaRPr lang="en-US" altLang="ja-JP" sz="36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・グラウンド整備、除草</a:t>
            </a:r>
            <a:endParaRPr lang="en-US" altLang="ja-JP" sz="36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・地域</a:t>
            </a:r>
            <a:r>
              <a:rPr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の</a:t>
            </a:r>
            <a:r>
              <a:rPr kumimoji="1"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神社、</a:t>
            </a:r>
            <a:r>
              <a:rPr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お</a:t>
            </a:r>
            <a:r>
              <a:rPr kumimoji="1"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宮、天王社などの清掃</a:t>
            </a:r>
            <a:endParaRPr kumimoji="1" lang="en-US" altLang="ja-JP" sz="36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・源道寺駅前トイレ掃除　</a:t>
            </a:r>
            <a:endParaRPr lang="en-US" altLang="ja-JP" sz="36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・地域道路の清掃奉仕　</a:t>
            </a:r>
            <a:endParaRPr lang="en-US" altLang="ja-JP" sz="36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・花壇の美化、草花の手入れ</a:t>
            </a:r>
            <a:endParaRPr lang="en-US" altLang="ja-JP" sz="36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</a:t>
            </a:r>
            <a:r>
              <a:rPr kumimoji="1" lang="ja-JP" altLang="en-US" sz="36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など、地域の添った活動の支援</a:t>
            </a:r>
          </a:p>
        </p:txBody>
      </p:sp>
    </p:spTree>
    <p:extLst>
      <p:ext uri="{BB962C8B-B14F-4D97-AF65-F5344CB8AC3E}">
        <p14:creationId xmlns:p14="http://schemas.microsoft.com/office/powerpoint/2010/main" val="399612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3" y="405647"/>
            <a:ext cx="3606017" cy="2852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図 4"/>
          <p:cNvPicPr/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80" y="380757"/>
            <a:ext cx="3588106" cy="2967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3" y="3791950"/>
            <a:ext cx="3606017" cy="2763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図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0" y="380757"/>
            <a:ext cx="3641467" cy="2967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テキスト ボックス 1"/>
          <p:cNvSpPr txBox="1"/>
          <p:nvPr/>
        </p:nvSpPr>
        <p:spPr>
          <a:xfrm>
            <a:off x="4881093" y="3902299"/>
            <a:ext cx="637504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地域に、根付いた地道な活動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清掃・花壇の手入れ</a:t>
            </a:r>
            <a:endParaRPr kumimoji="1"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・登下校の見守りなどの、防犯・安全安心活動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・祭りごとへの参加</a:t>
            </a:r>
            <a:endParaRPr kumimoji="1"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・地域にある施設・寺社などの美化活動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・その他、シニアクラブでできる奉仕活動</a:t>
            </a:r>
          </a:p>
        </p:txBody>
      </p:sp>
    </p:spTree>
    <p:extLst>
      <p:ext uri="{BB962C8B-B14F-4D97-AF65-F5344CB8AC3E}">
        <p14:creationId xmlns:p14="http://schemas.microsoft.com/office/powerpoint/2010/main" val="329834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rgbClr val="002060"/>
                </a:solidFill>
              </a:rPr>
              <a:t>役員会の開催</a:t>
            </a:r>
            <a:endParaRPr lang="en-US" altLang="ja-JP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根南支部では、１回／月「支部役員会」を実施している。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毎月開かれる</a:t>
            </a:r>
            <a:r>
              <a:rPr lang="en-US" altLang="ja-JP" sz="3200" dirty="0">
                <a:solidFill>
                  <a:srgbClr val="7030A0"/>
                </a:solidFill>
              </a:rPr>
              <a:t>『</a:t>
            </a:r>
            <a:r>
              <a:rPr lang="ja-JP" altLang="en-US" sz="3200" dirty="0">
                <a:solidFill>
                  <a:srgbClr val="7030A0"/>
                </a:solidFill>
              </a:rPr>
              <a:t>常任理事会</a:t>
            </a:r>
            <a:r>
              <a:rPr lang="en-US" altLang="ja-JP" sz="3200" dirty="0">
                <a:solidFill>
                  <a:srgbClr val="7030A0"/>
                </a:solidFill>
              </a:rPr>
              <a:t>』</a:t>
            </a:r>
            <a:r>
              <a:rPr lang="ja-JP" altLang="en-US" dirty="0"/>
              <a:t>の翌日に</a:t>
            </a:r>
            <a:r>
              <a:rPr lang="ja-JP" altLang="en-US" sz="3200" dirty="0">
                <a:solidFill>
                  <a:srgbClr val="C00000"/>
                </a:solidFill>
              </a:rPr>
              <a:t>「根南支部役員会」</a:t>
            </a:r>
            <a:endParaRPr lang="en-US" altLang="ja-JP" sz="3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sz="3600" dirty="0"/>
              <a:t>最後に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dirty="0"/>
              <a:t>　・シニアクラブは、区行事運営にも大きな役割を果たしている。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・シニアと</a:t>
            </a:r>
            <a:r>
              <a:rPr kumimoji="1" lang="ja-JP" altLang="en-US" dirty="0"/>
              <a:t>ジュニアとの関り</a:t>
            </a:r>
            <a:r>
              <a:rPr lang="ja-JP" altLang="en-US" dirty="0"/>
              <a:t>を持つ活動をする。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・シニアが地域を盛り上げ、それがクラブの発展につながります。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32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2" y="148160"/>
            <a:ext cx="3639264" cy="6604833"/>
          </a:xfrm>
          <a:prstGeom prst="rect">
            <a:avLst/>
          </a:prstGeom>
        </p:spPr>
      </p:pic>
      <p:sp>
        <p:nvSpPr>
          <p:cNvPr id="47107" name="Text Box 80"/>
          <p:cNvSpPr txBox="1">
            <a:spLocks noChangeArrowheads="1"/>
          </p:cNvSpPr>
          <p:nvPr/>
        </p:nvSpPr>
        <p:spPr bwMode="auto">
          <a:xfrm>
            <a:off x="4977930" y="5448734"/>
            <a:ext cx="414031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400" b="1" dirty="0">
                <a:solidFill>
                  <a:srgbClr val="003300"/>
                </a:solidFill>
                <a:ea typeface="ＭＳ ゴシック" panose="020B0609070205080204" pitchFamily="49" charset="-128"/>
              </a:rPr>
              <a:t>ＦＳＣ富士宮富士根南支部</a:t>
            </a:r>
          </a:p>
        </p:txBody>
      </p:sp>
      <p:sp>
        <p:nvSpPr>
          <p:cNvPr id="458756" name="Text Box 4"/>
          <p:cNvSpPr txBox="1">
            <a:spLocks noChangeArrowheads="1"/>
          </p:cNvSpPr>
          <p:nvPr/>
        </p:nvSpPr>
        <p:spPr bwMode="auto">
          <a:xfrm>
            <a:off x="7914962" y="6035675"/>
            <a:ext cx="3614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8392" dir="1308085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ＤＦＰ特太ゴシック体" pitchFamily="50" charset="-128"/>
              </a:rPr>
              <a:t>なかだ　いくみ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314512" y="1880303"/>
            <a:ext cx="7200900" cy="762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ja-JP" altLang="en-US" sz="4400" b="1">
              <a:solidFill>
                <a:schemeClr val="folHlink"/>
              </a:solidFill>
              <a:ea typeface="ＤＦ特太ゴシック体" pitchFamily="49" charset="-128"/>
            </a:endParaRPr>
          </a:p>
        </p:txBody>
      </p:sp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6133732" y="1880303"/>
            <a:ext cx="5560285" cy="303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algn="ctr" eaLnBrk="0" hangingPunct="0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ctr" eaLnBrk="0" hangingPunct="0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ctr" eaLnBrk="0" hangingPunct="0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ctr" eaLnBrk="0" hangingPunct="0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6600" b="1" dirty="0">
                <a:solidFill>
                  <a:schemeClr val="folHlink"/>
                </a:solidFill>
                <a:latin typeface="江戸勘亭流" panose="03000A09000000000000" pitchFamily="65" charset="-128"/>
                <a:ea typeface="江戸勘亭流" panose="03000A09000000000000" pitchFamily="65" charset="-128"/>
              </a:rPr>
              <a:t>御静聴</a:t>
            </a:r>
            <a:endParaRPr lang="en-US" altLang="ja-JP" sz="6600" b="1" dirty="0">
              <a:solidFill>
                <a:schemeClr val="folHlink"/>
              </a:solidFill>
              <a:latin typeface="江戸勘亭流" panose="03000A09000000000000" pitchFamily="65" charset="-128"/>
              <a:ea typeface="江戸勘亭流" panose="03000A09000000000000" pitchFamily="65" charset="-128"/>
            </a:endParaRPr>
          </a:p>
          <a:p>
            <a:pPr eaLnBrk="1" hangingPunct="1"/>
            <a:r>
              <a:rPr lang="ja-JP" altLang="en-US" sz="6600" b="1" dirty="0">
                <a:solidFill>
                  <a:schemeClr val="folHlink"/>
                </a:solidFill>
                <a:latin typeface="江戸勘亭流" panose="03000A09000000000000" pitchFamily="65" charset="-128"/>
                <a:ea typeface="江戸勘亭流" panose="03000A09000000000000" pitchFamily="65" charset="-128"/>
              </a:rPr>
              <a:t>ありがとう</a:t>
            </a:r>
            <a:endParaRPr lang="en-US" altLang="ja-JP" sz="6600" b="1" dirty="0">
              <a:solidFill>
                <a:schemeClr val="folHlink"/>
              </a:solidFill>
              <a:latin typeface="江戸勘亭流" panose="03000A09000000000000" pitchFamily="65" charset="-128"/>
              <a:ea typeface="江戸勘亭流" panose="03000A09000000000000" pitchFamily="65" charset="-128"/>
            </a:endParaRPr>
          </a:p>
          <a:p>
            <a:pPr eaLnBrk="1" hangingPunct="1"/>
            <a:r>
              <a:rPr lang="ja-JP" altLang="en-US" sz="6600" b="1" dirty="0">
                <a:solidFill>
                  <a:schemeClr val="folHlink"/>
                </a:solidFill>
                <a:latin typeface="江戸勘亭流" panose="03000A09000000000000" pitchFamily="65" charset="-128"/>
                <a:ea typeface="江戸勘亭流" panose="03000A09000000000000" pitchFamily="65" charset="-128"/>
              </a:rPr>
              <a:t>ございました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72" y="148160"/>
            <a:ext cx="7652140" cy="1230248"/>
          </a:xfrm>
          <a:prstGeom prst="rect">
            <a:avLst/>
          </a:prstGeom>
        </p:spPr>
      </p:pic>
      <p:sp>
        <p:nvSpPr>
          <p:cNvPr id="3" name="円形吹き出し 2"/>
          <p:cNvSpPr/>
          <p:nvPr/>
        </p:nvSpPr>
        <p:spPr>
          <a:xfrm>
            <a:off x="5743977" y="1387572"/>
            <a:ext cx="6284891" cy="4401913"/>
          </a:xfrm>
          <a:prstGeom prst="wedgeEllipseCallout">
            <a:avLst>
              <a:gd name="adj1" fmla="val -101161"/>
              <a:gd name="adj2" fmla="val 21830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5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4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4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55" y="212355"/>
            <a:ext cx="2280439" cy="38849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6380" y="249215"/>
            <a:ext cx="6296696" cy="1325563"/>
          </a:xfrm>
        </p:spPr>
        <p:txBody>
          <a:bodyPr>
            <a:noAutofit/>
          </a:bodyPr>
          <a:lstStyle/>
          <a:p>
            <a:r>
              <a:rPr kumimoji="1" lang="ja-JP" altLang="en-US" sz="4800" dirty="0">
                <a:ea typeface="ふみゴシック" panose="03000509000000000000" pitchFamily="65" charset="-128"/>
              </a:rPr>
              <a:t>富士根南支部　紹介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712" y="1574779"/>
            <a:ext cx="8563378" cy="2198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富士根南地区は、　富士根南中学校を通学区とする。</a:t>
            </a:r>
            <a:endParaRPr lang="en-US" altLang="ja-JP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200" dirty="0"/>
              <a:t>　</a:t>
            </a:r>
            <a:r>
              <a:rPr lang="ja-JP" altLang="en-US" sz="2200" dirty="0">
                <a:ea typeface="ふみゴシック" panose="03000509000000000000" pitchFamily="65" charset="-128"/>
              </a:rPr>
              <a:t>　　　　　　　　</a:t>
            </a:r>
            <a:r>
              <a:rPr lang="ja-JP" altLang="en-US" sz="22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行政区</a:t>
            </a:r>
            <a:endParaRPr lang="en-US" altLang="ja-JP" sz="22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2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kumimoji="1" lang="ja-JP" altLang="en-US" sz="2200" dirty="0">
                <a:solidFill>
                  <a:schemeClr val="accent2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小泉地区・・・　小泉１～６区、上小泉区</a:t>
            </a:r>
            <a:endParaRPr kumimoji="1" lang="en-US" altLang="ja-JP" sz="2200" dirty="0">
              <a:solidFill>
                <a:schemeClr val="accent2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2200" dirty="0">
                <a:solidFill>
                  <a:schemeClr val="accent5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杉田地区・・・　杉田１～６区</a:t>
            </a:r>
            <a:endParaRPr lang="en-US" altLang="ja-JP" sz="2200" dirty="0">
              <a:solidFill>
                <a:schemeClr val="accent5">
                  <a:lumMod val="7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2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kumimoji="1" lang="ja-JP" altLang="en-US" sz="2200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大岩地区・・・　大岩１～３区</a:t>
            </a:r>
            <a:r>
              <a:rPr kumimoji="1" lang="ja-JP" altLang="en-US" sz="2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の１６行政区を抱えている。</a:t>
            </a:r>
            <a:endParaRPr kumimoji="1" lang="en-US" altLang="ja-JP" sz="2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7675808" y="0"/>
            <a:ext cx="2382591" cy="2154807"/>
          </a:xfrm>
          <a:prstGeom prst="wedgeEllipseCallout">
            <a:avLst>
              <a:gd name="adj1" fmla="val 89137"/>
              <a:gd name="adj2" fmla="val 54374"/>
            </a:avLst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よ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ろ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し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く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ね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464712" y="3995046"/>
            <a:ext cx="11306578" cy="27019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ＦＳＣ富士宮に所属する「単位クラブ数」は、現在</a:t>
            </a:r>
            <a:r>
              <a:rPr lang="ja-JP" altLang="en-US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８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クラブ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</a:t>
            </a: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・小泉３区</a:t>
            </a:r>
            <a:r>
              <a:rPr lang="ja-JP" altLang="en-US" sz="2400" dirty="0">
                <a:solidFill>
                  <a:srgbClr val="7030A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シニアクラブ睦美会</a:t>
            </a: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・小泉４区</a:t>
            </a:r>
            <a:r>
              <a:rPr lang="ja-JP" altLang="en-US" sz="2400" dirty="0">
                <a:solidFill>
                  <a:srgbClr val="7030A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シニアクラブ</a:t>
            </a: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・小泉５区</a:t>
            </a:r>
            <a:r>
              <a:rPr lang="ja-JP" altLang="en-US" sz="2400" dirty="0">
                <a:solidFill>
                  <a:srgbClr val="7030A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松寿会</a:t>
            </a:r>
            <a:endParaRPr lang="en-US" altLang="ja-JP" sz="2400" dirty="0">
              <a:solidFill>
                <a:srgbClr val="7030A0"/>
              </a:solidFill>
              <a:latin typeface="江戸勘亭流Ｐ" panose="03000A00000000000000" pitchFamily="66" charset="-128"/>
              <a:ea typeface="江戸勘亭流Ｐ" panose="03000A00000000000000" pitchFamily="66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・小泉６区</a:t>
            </a:r>
            <a:r>
              <a:rPr lang="ja-JP" altLang="en-US" sz="2400" dirty="0">
                <a:solidFill>
                  <a:srgbClr val="7030A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みのりシニアクラブ</a:t>
            </a: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・杉田全区</a:t>
            </a:r>
            <a:r>
              <a:rPr lang="ja-JP" altLang="en-US" sz="2400" dirty="0">
                <a:solidFill>
                  <a:srgbClr val="7030A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喜楽会</a:t>
            </a: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・大岩１区</a:t>
            </a:r>
            <a:r>
              <a:rPr lang="ja-JP" altLang="en-US" sz="2400" dirty="0">
                <a:solidFill>
                  <a:srgbClr val="7030A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シニアクラブ</a:t>
            </a:r>
            <a:endParaRPr lang="en-US" altLang="ja-JP" sz="2400" dirty="0">
              <a:solidFill>
                <a:srgbClr val="7030A0"/>
              </a:solidFill>
              <a:latin typeface="江戸勘亭流Ｐ" panose="03000A00000000000000" pitchFamily="66" charset="-128"/>
              <a:ea typeface="江戸勘亭流Ｐ" panose="03000A00000000000000" pitchFamily="66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・大岩２区</a:t>
            </a:r>
            <a:r>
              <a:rPr lang="ja-JP" altLang="en-US" sz="2400" dirty="0">
                <a:solidFill>
                  <a:srgbClr val="7030A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寿会</a:t>
            </a: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・大岩３区</a:t>
            </a:r>
            <a:r>
              <a:rPr lang="ja-JP" altLang="en-US" sz="2400" dirty="0">
                <a:solidFill>
                  <a:srgbClr val="7030A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寿会</a:t>
            </a: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のクラブが所属して会員数　約</a:t>
            </a:r>
            <a:r>
              <a:rPr lang="ja-JP" altLang="en-US" sz="2400" b="1" dirty="0">
                <a:solidFill>
                  <a:srgbClr val="FF000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３８６</a:t>
            </a:r>
            <a:r>
              <a:rPr lang="ja-JP" altLang="en-US" sz="24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名</a:t>
            </a:r>
            <a:endParaRPr lang="en-US" altLang="ja-JP" sz="2400" dirty="0">
              <a:latin typeface="江戸勘亭流Ｐ" panose="03000A00000000000000" pitchFamily="66" charset="-128"/>
              <a:ea typeface="江戸勘亭流Ｐ" panose="03000A00000000000000" pitchFamily="66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rgbClr val="FF000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※</a:t>
            </a:r>
            <a:r>
              <a:rPr lang="ja-JP" altLang="en-US" sz="2400" dirty="0">
                <a:solidFill>
                  <a:srgbClr val="FF000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小泉二区万年青会・・・会長不在で休会中</a:t>
            </a:r>
            <a:endParaRPr lang="en-US" altLang="ja-JP" sz="2400" dirty="0">
              <a:solidFill>
                <a:srgbClr val="FF0000"/>
              </a:solidFill>
              <a:latin typeface="江戸勘亭流Ｐ" panose="03000A00000000000000" pitchFamily="66" charset="-128"/>
              <a:ea typeface="江戸勘亭流Ｐ" panose="03000A00000000000000" pitchFamily="66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solidFill>
                  <a:srgbClr val="FF000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　　　上小泉寿会・・・解散後、同好会で活動を模索中</a:t>
            </a:r>
          </a:p>
        </p:txBody>
      </p:sp>
    </p:spTree>
    <p:extLst>
      <p:ext uri="{BB962C8B-B14F-4D97-AF65-F5344CB8AC3E}">
        <p14:creationId xmlns:p14="http://schemas.microsoft.com/office/powerpoint/2010/main" val="21243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4248" y="940159"/>
            <a:ext cx="108182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現在、支部で取り組んでいる活動</a:t>
            </a:r>
            <a:endParaRPr lang="en-US" altLang="ja-JP" sz="54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54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  <a:r>
              <a:rPr kumimoji="1" lang="ja-JP" altLang="en-US" sz="54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ＦＳＣ富士宮</a:t>
            </a:r>
            <a:r>
              <a:rPr lang="ja-JP" altLang="en-US" sz="54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lang="ja-JP" altLang="en-US" sz="54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「健康づくり事業」　</a:t>
            </a:r>
            <a:endParaRPr lang="en-US" altLang="ja-JP" sz="54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5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  <a:r>
              <a:rPr kumimoji="1" lang="ja-JP" altLang="en-US" sz="54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県老連への</a:t>
            </a:r>
            <a:r>
              <a:rPr kumimoji="1" lang="ja-JP" altLang="en-US" sz="5400" dirty="0">
                <a:solidFill>
                  <a:schemeClr val="accent4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登録による活動</a:t>
            </a:r>
            <a:endParaRPr kumimoji="1" lang="en-US" altLang="ja-JP" sz="5400" dirty="0">
              <a:solidFill>
                <a:schemeClr val="accent4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③その他</a:t>
            </a:r>
            <a:endParaRPr kumimoji="1"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79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①ＦＳＣ富士宮</a:t>
            </a:r>
            <a:r>
              <a:rPr kumimoji="1" lang="en-US" altLang="ja-JP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kumimoji="1" lang="ja-JP" altLang="en-US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健康づくり事業</a:t>
            </a:r>
            <a:r>
              <a:rPr kumimoji="1" lang="en-US" altLang="ja-JP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計画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0761" y="2302143"/>
            <a:ext cx="11462197" cy="39698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①グラウンドゴルフ大会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</a:t>
            </a: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春季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大会　：　５月１７日　大岩３区グラウンド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</a:t>
            </a:r>
            <a:r>
              <a:rPr lang="ja-JP" altLang="en-US" sz="32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秋季</a:t>
            </a:r>
            <a:r>
              <a:rPr lang="ja-JP" altLang="en-US" sz="3200" dirty="0">
                <a:solidFill>
                  <a:schemeClr val="accent2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大会　：１０月１２日　杉田子安神社グラウンド</a:t>
            </a:r>
            <a:endParaRPr lang="en-US" altLang="ja-JP" sz="3200" dirty="0">
              <a:solidFill>
                <a:schemeClr val="accent2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3200" dirty="0">
                <a:solidFill>
                  <a:schemeClr val="accent6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②輪投げ大会</a:t>
            </a:r>
            <a:endParaRPr lang="en-US" altLang="ja-JP" sz="3200" dirty="0">
              <a:solidFill>
                <a:schemeClr val="accent6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accent6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</a:t>
            </a:r>
            <a:r>
              <a:rPr lang="ja-JP" altLang="en-US" sz="32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春季</a:t>
            </a:r>
            <a:r>
              <a:rPr lang="ja-JP" altLang="en-US" sz="3200" dirty="0">
                <a:solidFill>
                  <a:schemeClr val="accent6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大会　：　８月１１日　富士根南小学校体育館</a:t>
            </a:r>
            <a:endParaRPr lang="en-US" altLang="ja-JP" sz="3200" dirty="0">
              <a:solidFill>
                <a:schemeClr val="accent6">
                  <a:lumMod val="50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accent6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</a:t>
            </a:r>
            <a:r>
              <a:rPr lang="ja-JP" altLang="en-US" sz="3200" dirty="0">
                <a:solidFill>
                  <a:schemeClr val="accent2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秋季</a:t>
            </a:r>
            <a:r>
              <a:rPr lang="ja-JP" altLang="en-US" sz="3200" dirty="0">
                <a:solidFill>
                  <a:schemeClr val="accent6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大会　：１１月１７日　　　　　　　</a:t>
            </a:r>
            <a:r>
              <a:rPr lang="en-US" altLang="ja-JP" sz="3200" dirty="0">
                <a:solidFill>
                  <a:schemeClr val="accent6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〃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1369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4865" y="287851"/>
            <a:ext cx="11049000" cy="1325563"/>
          </a:xfrm>
        </p:spPr>
        <p:txBody>
          <a:bodyPr>
            <a:noAutofit/>
          </a:bodyPr>
          <a:lstStyle/>
          <a:p>
            <a:r>
              <a:rPr kumimoji="1"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健康づくり事業</a:t>
            </a:r>
            <a:r>
              <a:rPr kumimoji="1" lang="en-US" altLang="ja-JP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『</a:t>
            </a:r>
            <a:r>
              <a:rPr kumimoji="1"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グラウンドゴルフ大会</a:t>
            </a:r>
            <a:r>
              <a:rPr kumimoji="1" lang="en-US" altLang="ja-JP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』</a:t>
            </a:r>
            <a:r>
              <a:rPr kumimoji="1"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の様子</a:t>
            </a:r>
            <a:r>
              <a:rPr kumimoji="1" lang="en-US" altLang="ja-JP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!!</a:t>
            </a:r>
            <a:endParaRPr kumimoji="1" lang="ja-JP" altLang="en-US" sz="3600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0" y="1613414"/>
            <a:ext cx="3803560" cy="285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833" y="3812146"/>
            <a:ext cx="3580327" cy="2685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64" y="1204912"/>
            <a:ext cx="4391159" cy="3293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50" y="3760631"/>
            <a:ext cx="3717701" cy="2788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テキスト ボックス 10"/>
          <p:cNvSpPr txBox="1"/>
          <p:nvPr/>
        </p:nvSpPr>
        <p:spPr>
          <a:xfrm>
            <a:off x="446467" y="4958366"/>
            <a:ext cx="38679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春季大会</a:t>
            </a:r>
            <a:endParaRPr lang="en-US" altLang="ja-JP" sz="2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会場</a:t>
            </a:r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；</a:t>
            </a:r>
            <a:r>
              <a:rPr kumimoji="1"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大岩３区グラウンド</a:t>
            </a:r>
            <a:endParaRPr kumimoji="1" lang="en-US" altLang="ja-JP" sz="2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日程；５月１７日</a:t>
            </a:r>
            <a:endParaRPr lang="en-US" altLang="ja-JP" sz="2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2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参加；７５名</a:t>
            </a:r>
            <a:endParaRPr kumimoji="1" lang="en-US" altLang="ja-JP" sz="2400" b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34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02780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健康づくり事業</a:t>
            </a:r>
            <a:r>
              <a:rPr kumimoji="1"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kumimoji="1"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輪投げ大会</a:t>
            </a:r>
            <a:r>
              <a:rPr kumimoji="1"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  <a:r>
              <a:rPr kumimoji="1" lang="ja-JP" altLang="en-US" sz="4800" dirty="0">
                <a:solidFill>
                  <a:srgbClr val="C0000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の様子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86670" y="1596980"/>
            <a:ext cx="37778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令和</a:t>
            </a:r>
            <a:r>
              <a:rPr lang="en-US" altLang="ja-JP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5</a:t>
            </a:r>
            <a:r>
              <a:rPr lang="ja-JP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年度春季大会</a:t>
            </a:r>
            <a:endParaRPr lang="en-US" altLang="ja-JP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会場</a:t>
            </a:r>
            <a:r>
              <a:rPr lang="ja-JP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；富士根南小体育館</a:t>
            </a:r>
            <a:endParaRPr kumimoji="1" lang="en-US" altLang="ja-JP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日程；令和５年６月１８日</a:t>
            </a:r>
            <a:endParaRPr lang="en-US" altLang="ja-JP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参加；</a:t>
            </a:r>
            <a:r>
              <a:rPr lang="ja-JP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９７</a:t>
            </a:r>
            <a:r>
              <a:rPr kumimoji="1" lang="ja-JP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名</a:t>
            </a:r>
            <a:endParaRPr kumimoji="1" lang="en-US" altLang="ja-JP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kumimoji="1" lang="ja-JP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9" y="1528421"/>
            <a:ext cx="3163347" cy="2372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18" y="1574019"/>
            <a:ext cx="3142445" cy="2356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99" y="4194912"/>
            <a:ext cx="3453334" cy="259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26" y="3718389"/>
            <a:ext cx="3453333" cy="259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5289744" y="3930853"/>
            <a:ext cx="2076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大会の様子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2" y="4161685"/>
            <a:ext cx="3453334" cy="259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76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②県老連応募事業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県老連の「推進事業」では、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endParaRPr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</a:t>
            </a:r>
            <a:r>
              <a:rPr lang="ja-JP" altLang="en-US" sz="4400" dirty="0">
                <a:solidFill>
                  <a:srgbClr val="C0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１）ふじさん</a:t>
            </a:r>
            <a:r>
              <a:rPr lang="ja-JP" altLang="en-US" sz="4400" dirty="0" err="1">
                <a:solidFill>
                  <a:srgbClr val="C0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こ</a:t>
            </a:r>
            <a:r>
              <a:rPr lang="ja-JP" altLang="en-US" sz="4400" dirty="0">
                <a:solidFill>
                  <a:srgbClr val="C0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応援隊推進事業</a:t>
            </a:r>
            <a:endParaRPr lang="en-US" altLang="ja-JP" sz="4400" dirty="0">
              <a:solidFill>
                <a:srgbClr val="C0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r>
              <a:rPr lang="ja-JP" altLang="en-US" sz="4400" dirty="0">
                <a:solidFill>
                  <a:schemeClr val="accent6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２）地域支え合い活動推進事業</a:t>
            </a:r>
            <a:endParaRPr lang="en-US" altLang="ja-JP" sz="4400" dirty="0">
              <a:solidFill>
                <a:schemeClr val="accent6">
                  <a:lumMod val="50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</a:t>
            </a:r>
            <a:endParaRPr kumimoji="1" lang="en-US" altLang="ja-JP" sz="44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　　　　　</a:t>
            </a:r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の２項目</a:t>
            </a:r>
            <a:r>
              <a:rPr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を活用</a:t>
            </a:r>
            <a:r>
              <a:rPr kumimoji="1" lang="ja-JP" altLang="en-US" sz="4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9710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958070" cy="1325563"/>
          </a:xfrm>
        </p:spPr>
        <p:txBody>
          <a:bodyPr>
            <a:normAutofit fontScale="90000"/>
          </a:bodyPr>
          <a:lstStyle/>
          <a:p>
            <a:r>
              <a:rPr lang="ja-JP" altLang="en-US" sz="4800" dirty="0">
                <a:latin typeface="江戸勘亭流Ｐ" panose="03000A00000000000000" pitchFamily="66" charset="-128"/>
                <a:ea typeface="江戸勘亭流Ｐ" panose="03000A00000000000000" pitchFamily="66" charset="-128"/>
              </a:rPr>
              <a:t>１）</a:t>
            </a:r>
            <a:r>
              <a:rPr lang="ja-JP" altLang="en-US" sz="4800" dirty="0">
                <a:solidFill>
                  <a:srgbClr val="00B05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ふじさんっこ</a:t>
            </a:r>
            <a:r>
              <a:rPr kumimoji="1" lang="ja-JP" altLang="en-US" sz="4800" dirty="0">
                <a:solidFill>
                  <a:srgbClr val="00B05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応援隊推進事業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160476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目的</a:t>
            </a:r>
            <a:r>
              <a:rPr kumimoji="1" lang="ja-JP" altLang="en-US" dirty="0"/>
              <a:t>・・・</a:t>
            </a:r>
            <a:r>
              <a:rPr kumimoji="1" lang="ja-JP" altLang="en-US" sz="3000" dirty="0">
                <a:solidFill>
                  <a:schemeClr val="accent5">
                    <a:lumMod val="50000"/>
                  </a:schemeClr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少子高齢化の中、高齢者の孤立化、子どもを狙った凶悪</a:t>
            </a:r>
            <a:endParaRPr kumimoji="1" lang="en-US" altLang="ja-JP" sz="3000" dirty="0">
              <a:solidFill>
                <a:schemeClr val="accent5">
                  <a:lumMod val="50000"/>
                </a:schemeClr>
              </a:solidFill>
              <a:latin typeface="江戸勘亭流Ｐ" panose="03000A00000000000000" pitchFamily="66" charset="-128"/>
              <a:ea typeface="江戸勘亭流Ｐ" panose="03000A00000000000000" pitchFamily="66" charset="-128"/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accent5">
                    <a:lumMod val="50000"/>
                  </a:schemeClr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　　</a:t>
            </a:r>
            <a:r>
              <a:rPr kumimoji="1" lang="ja-JP" altLang="en-US" sz="3000" dirty="0">
                <a:solidFill>
                  <a:schemeClr val="accent5">
                    <a:lumMod val="50000"/>
                  </a:schemeClr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犯罪等社会問題が起きている。・・・・・・（　中略　）</a:t>
            </a:r>
            <a:endParaRPr kumimoji="1" lang="en-US" altLang="ja-JP" sz="3000" dirty="0">
              <a:solidFill>
                <a:schemeClr val="accent5">
                  <a:lumMod val="50000"/>
                </a:schemeClr>
              </a:solidFill>
              <a:latin typeface="江戸勘亭流Ｐ" panose="03000A00000000000000" pitchFamily="66" charset="-128"/>
              <a:ea typeface="江戸勘亭流Ｐ" panose="03000A00000000000000" pitchFamily="66" charset="-128"/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accent5">
                    <a:lumMod val="50000"/>
                  </a:schemeClr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　　　高齢者の持つ</a:t>
            </a:r>
            <a:r>
              <a:rPr lang="ja-JP" altLang="en-US" sz="3000" dirty="0">
                <a:solidFill>
                  <a:schemeClr val="accent2">
                    <a:lumMod val="75000"/>
                  </a:schemeClr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豊富な知識と経験を活かし</a:t>
            </a:r>
            <a:r>
              <a:rPr lang="ja-JP" altLang="en-US" sz="3000" dirty="0">
                <a:solidFill>
                  <a:schemeClr val="accent5">
                    <a:lumMod val="50000"/>
                  </a:schemeClr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、社会全体で</a:t>
            </a:r>
            <a:endParaRPr lang="en-US" altLang="ja-JP" sz="3000" dirty="0">
              <a:solidFill>
                <a:schemeClr val="accent5">
                  <a:lumMod val="50000"/>
                </a:schemeClr>
              </a:solidFill>
              <a:latin typeface="江戸勘亭流Ｐ" panose="03000A00000000000000" pitchFamily="66" charset="-128"/>
              <a:ea typeface="江戸勘亭流Ｐ" panose="03000A00000000000000" pitchFamily="66" charset="-128"/>
            </a:endParaRPr>
          </a:p>
          <a:p>
            <a:pPr marL="0" indent="0">
              <a:buNone/>
            </a:pPr>
            <a:r>
              <a:rPr lang="ja-JP" altLang="en-US" sz="3000" dirty="0">
                <a:solidFill>
                  <a:schemeClr val="accent5">
                    <a:lumMod val="50000"/>
                  </a:schemeClr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　　　</a:t>
            </a:r>
            <a:r>
              <a:rPr lang="ja-JP" altLang="en-US" sz="3000" dirty="0">
                <a:solidFill>
                  <a:srgbClr val="C00000"/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子育ての理想郷づくり</a:t>
            </a:r>
            <a:r>
              <a:rPr lang="ja-JP" altLang="en-US" sz="3000" dirty="0">
                <a:solidFill>
                  <a:schemeClr val="accent5">
                    <a:lumMod val="50000"/>
                  </a:schemeClr>
                </a:solidFill>
                <a:latin typeface="江戸勘亭流Ｐ" panose="03000A00000000000000" pitchFamily="66" charset="-128"/>
                <a:ea typeface="江戸勘亭流Ｐ" panose="03000A00000000000000" pitchFamily="66" charset="-128"/>
              </a:rPr>
              <a:t>を目的。</a:t>
            </a:r>
            <a:endParaRPr lang="en-US" altLang="ja-JP" sz="3000" dirty="0">
              <a:solidFill>
                <a:schemeClr val="accent5">
                  <a:lumMod val="50000"/>
                </a:schemeClr>
              </a:solidFill>
              <a:latin typeface="江戸勘亭流Ｐ" panose="03000A00000000000000" pitchFamily="66" charset="-128"/>
              <a:ea typeface="江戸勘亭流Ｐ" panose="03000A00000000000000" pitchFamily="66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7030A0"/>
                </a:solidFill>
              </a:rPr>
              <a:t>活動内容</a:t>
            </a:r>
            <a:r>
              <a:rPr lang="ja-JP" altLang="en-US" dirty="0"/>
              <a:t>・・・支援活動メニューをとおしての交流活動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メニュー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　①遊びをとおして交流　②安全・見守り活動　③スポーツを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とおして　④地域行事の伝承　⑤他、・・・７項目ある。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sz="3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この事業は、</a:t>
            </a:r>
            <a:r>
              <a:rPr kumimoji="1" lang="ja-JP" altLang="en-US" sz="33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小泉３区シニアクラブ</a:t>
            </a:r>
            <a:r>
              <a:rPr lang="ja-JP" altLang="en-US" sz="3300" dirty="0">
                <a:solidFill>
                  <a:srgbClr val="7030A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睦美会</a:t>
            </a:r>
            <a:r>
              <a:rPr lang="ja-JP" altLang="en-US" sz="3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が取り組んで</a:t>
            </a:r>
            <a:r>
              <a:rPr kumimoji="1" lang="ja-JP" altLang="en-US" sz="3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いる。</a:t>
            </a:r>
          </a:p>
        </p:txBody>
      </p:sp>
    </p:spTree>
    <p:extLst>
      <p:ext uri="{BB962C8B-B14F-4D97-AF65-F5344CB8AC3E}">
        <p14:creationId xmlns:p14="http://schemas.microsoft.com/office/powerpoint/2010/main" val="32127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1" y="1891491"/>
            <a:ext cx="3009056" cy="22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3" y="4421230"/>
            <a:ext cx="3044734" cy="2283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480" y="1707679"/>
            <a:ext cx="2698761" cy="2024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0639" y="4192302"/>
            <a:ext cx="2871405" cy="2153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98" y="4389809"/>
            <a:ext cx="3086629" cy="2314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97" y="3731750"/>
            <a:ext cx="3448902" cy="2586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89" y="753988"/>
            <a:ext cx="3455210" cy="2591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8" name="テキスト ボックス 17"/>
          <p:cNvSpPr txBox="1"/>
          <p:nvPr/>
        </p:nvSpPr>
        <p:spPr>
          <a:xfrm>
            <a:off x="347729" y="244698"/>
            <a:ext cx="71864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昨年の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『</a:t>
            </a:r>
            <a:r>
              <a:rPr lang="ja-JP" altLang="en-US" sz="28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ふじさんっこ応援隊事業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』</a:t>
            </a:r>
          </a:p>
          <a:p>
            <a:endParaRPr lang="en-US" altLang="ja-JP" dirty="0"/>
          </a:p>
          <a:p>
            <a:r>
              <a:rPr kumimoji="1"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kumimoji="1" lang="ja-JP" altLang="en-US" sz="2000" b="1" dirty="0">
                <a:solidFill>
                  <a:schemeClr val="accent6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夏休みに、「スイカ割り」をメーンに紙芝居・バルーンアート</a:t>
            </a:r>
            <a:endParaRPr kumimoji="1" lang="en-US" altLang="ja-JP" sz="2000" b="1" dirty="0">
              <a:solidFill>
                <a:schemeClr val="accent6">
                  <a:lumMod val="50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000" b="1" dirty="0">
                <a:solidFill>
                  <a:schemeClr val="accent6">
                    <a:lumMod val="50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トランプゲームを行い、美味しいカレーライスをいただきました。</a:t>
            </a:r>
            <a:endParaRPr kumimoji="1" lang="ja-JP" altLang="en-US" sz="2000" b="1" dirty="0">
              <a:solidFill>
                <a:schemeClr val="accent6">
                  <a:lumMod val="50000"/>
                </a:schemeClr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36226" y="1184409"/>
            <a:ext cx="800219" cy="36943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区まつりでは、魚つりゲームで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子供たちを楽しませた。</a:t>
            </a:r>
          </a:p>
        </p:txBody>
      </p:sp>
    </p:spTree>
    <p:extLst>
      <p:ext uri="{BB962C8B-B14F-4D97-AF65-F5344CB8AC3E}">
        <p14:creationId xmlns:p14="http://schemas.microsoft.com/office/powerpoint/2010/main" val="36833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929</Words>
  <Application>Microsoft Office PowerPoint</Application>
  <PresentationFormat>ワイド画面</PresentationFormat>
  <Paragraphs>142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38" baseType="lpstr">
      <vt:lpstr>AR P丸ゴシック体M</vt:lpstr>
      <vt:lpstr>BIZ UDPゴシック</vt:lpstr>
      <vt:lpstr>BIZ UDP明朝 Medium</vt:lpstr>
      <vt:lpstr>BIZ UD明朝 Medium</vt:lpstr>
      <vt:lpstr>ＤＦ特太ゴシック体</vt:lpstr>
      <vt:lpstr>HGPｺﾞｼｯｸE</vt:lpstr>
      <vt:lpstr>HGP創英ﾌﾟﾚｾﾞﾝｽEB</vt:lpstr>
      <vt:lpstr>HGP創英角ﾎﾟｯﾌﾟ体</vt:lpstr>
      <vt:lpstr>HGP明朝E</vt:lpstr>
      <vt:lpstr>HGS創英角ﾎﾟｯﾌﾟ体</vt:lpstr>
      <vt:lpstr>HG創英ﾌﾟﾚｾﾞﾝｽEB</vt:lpstr>
      <vt:lpstr>HG創英角ﾎﾟｯﾌﾟ体</vt:lpstr>
      <vt:lpstr>ＭＳ ゴシック</vt:lpstr>
      <vt:lpstr>UD デジタル 教科書体 NP-B</vt:lpstr>
      <vt:lpstr>ふみゴシック</vt:lpstr>
      <vt:lpstr>江戸勘亭流</vt:lpstr>
      <vt:lpstr>江戸勘亭流Ｐ</vt:lpstr>
      <vt:lpstr>Arial</vt:lpstr>
      <vt:lpstr>Calibri</vt:lpstr>
      <vt:lpstr>Calibri Light</vt:lpstr>
      <vt:lpstr>Times New Roman</vt:lpstr>
      <vt:lpstr>Office テーマ</vt:lpstr>
      <vt:lpstr>富士根南支部</vt:lpstr>
      <vt:lpstr>富士根南支部　紹介</vt:lpstr>
      <vt:lpstr>PowerPoint プレゼンテーション</vt:lpstr>
      <vt:lpstr>①ＦＳＣ富士宮【健康づくり事業】計画</vt:lpstr>
      <vt:lpstr>健康づくり事業『グラウンドゴルフ大会』の様子!!</vt:lpstr>
      <vt:lpstr>健康づくり事業『輪投げ大会』の様子</vt:lpstr>
      <vt:lpstr>②県老連応募事業</vt:lpstr>
      <vt:lpstr>１）ふじさんっこ応援隊推進事業</vt:lpstr>
      <vt:lpstr>PowerPoint プレゼンテーション</vt:lpstr>
      <vt:lpstr>２）地域支え合い活動推進事業</vt:lpstr>
      <vt:lpstr>地域支え合い・・・</vt:lpstr>
      <vt:lpstr>６月の『花植え、草刈り応援』風景</vt:lpstr>
      <vt:lpstr>②地域に根差した【活動支援】</vt:lpstr>
      <vt:lpstr>PowerPoint プレゼンテーション</vt:lpstr>
      <vt:lpstr>その他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富士根南支部</dc:title>
  <dc:creator>Owner</dc:creator>
  <cp:lastModifiedBy>老人クラブ連合会 静岡県</cp:lastModifiedBy>
  <cp:revision>66</cp:revision>
  <dcterms:created xsi:type="dcterms:W3CDTF">2024-06-10T03:37:27Z</dcterms:created>
  <dcterms:modified xsi:type="dcterms:W3CDTF">2024-07-08T22:24:36Z</dcterms:modified>
</cp:coreProperties>
</file>